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94" r:id="rId4"/>
    <p:sldId id="295" r:id="rId5"/>
    <p:sldId id="277" r:id="rId6"/>
    <p:sldId id="287" r:id="rId7"/>
    <p:sldId id="276" r:id="rId8"/>
    <p:sldId id="275" r:id="rId9"/>
    <p:sldId id="278" r:id="rId10"/>
    <p:sldId id="290" r:id="rId11"/>
    <p:sldId id="291" r:id="rId12"/>
    <p:sldId id="260" r:id="rId13"/>
    <p:sldId id="261" r:id="rId14"/>
    <p:sldId id="293" r:id="rId15"/>
    <p:sldId id="284" r:id="rId16"/>
    <p:sldId id="268" r:id="rId17"/>
    <p:sldId id="292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03B5E-901A-486C-913C-B8018284C52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FD3DE-6E69-4C09-9A57-7F9A051B1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8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Enrichment program, no academic credit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D3DE-6E69-4C09-9A57-7F9A051B1E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3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Mention new cluster 10 - robotics</a:t>
            </a:r>
            <a:endParaRPr lang="en-US" dirty="0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F64CEB-A26C-9147-922B-AAEF0BDE506C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F64CEB-A26C-9147-922B-AAEF0BDE506C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5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958491-3F7C-184F-A271-C5C7FFA27DED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Apply</a:t>
            </a:r>
            <a:r>
              <a:rPr lang="en-US" baseline="0" dirty="0" smtClean="0"/>
              <a:t> to one campus, choose top two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D3DE-6E69-4C09-9A57-7F9A051B1E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51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Tuition of $3928 does not</a:t>
            </a:r>
            <a:r>
              <a:rPr lang="en-US" baseline="0" dirty="0" smtClean="0"/>
              <a:t> include $200 deposit – total tuition is $4128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D3DE-6E69-4C09-9A57-7F9A051B1E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D3DE-6E69-4C09-9A57-7F9A051B1E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5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5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9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3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7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2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4E78-1C72-4977-B68E-CA7CCB06F58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E0D8-BFD9-48D1-8D47-04E1CDA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7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op.edu/cosmo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acobsschoolofengineering.blogspot.com/2018/08/cosmos-week-4-final-projects_31.html" TargetMode="External"/><Relationship Id="rId2" Type="http://schemas.openxmlformats.org/officeDocument/2006/relationships/hyperlink" Target="https://www.uctv.tv/computer-science/search-details.aspx?showID=339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jacobsschoolofengineering.blogspot.com/2018/08/cosmos-week-3-professors-perspective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37" y="3906766"/>
            <a:ext cx="6549559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Information Session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94" y="152400"/>
            <a:ext cx="4433011" cy="1385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12224" r="5684" b="14828"/>
          <a:stretch/>
        </p:blipFill>
        <p:spPr>
          <a:xfrm>
            <a:off x="4038600" y="1676400"/>
            <a:ext cx="4267200" cy="2239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4" y="1676400"/>
            <a:ext cx="34544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71" y="4605281"/>
            <a:ext cx="27432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9" y="4605281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32" y="4605281"/>
            <a:ext cx="2752867" cy="20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RINTlogoJacobs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69050"/>
            <a:ext cx="1981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2400" y="1524000"/>
            <a:ext cx="670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ntique Olive Std Black" charset="0"/>
              </a:rPr>
              <a:t>Discovery Lecture Series  </a:t>
            </a:r>
          </a:p>
        </p:txBody>
      </p:sp>
      <p:sp>
        <p:nvSpPr>
          <p:cNvPr id="7172" name="Line 11"/>
          <p:cNvSpPr>
            <a:spLocks noChangeShapeType="1"/>
          </p:cNvSpPr>
          <p:nvPr/>
        </p:nvSpPr>
        <p:spPr bwMode="auto">
          <a:xfrm>
            <a:off x="609600" y="2133600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389823" y="2602918"/>
            <a:ext cx="563880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2000" dirty="0"/>
              <a:t>Renowned scientists and </a:t>
            </a:r>
            <a:r>
              <a:rPr lang="en-US" sz="2000" dirty="0" smtClean="0"/>
              <a:t>faculty </a:t>
            </a:r>
            <a:r>
              <a:rPr lang="en-US" sz="2000" dirty="0"/>
              <a:t>present on a wide range of research topics. </a:t>
            </a:r>
          </a:p>
          <a:p>
            <a:pPr eaLnBrk="1" hangingPunct="1"/>
            <a:endParaRPr lang="en-US" sz="2000" dirty="0"/>
          </a:p>
          <a:p>
            <a:pPr eaLnBrk="1" hangingPunct="1">
              <a:buFont typeface="Wingdings" charset="0"/>
              <a:buChar char="§"/>
            </a:pPr>
            <a:r>
              <a:rPr lang="en-US" sz="2000" dirty="0"/>
              <a:t>Focus on current research in the speaker's field </a:t>
            </a:r>
          </a:p>
          <a:p>
            <a:pPr eaLnBrk="1" hangingPunct="1">
              <a:buFont typeface="Wingdings" charset="0"/>
              <a:buChar char="§"/>
            </a:pPr>
            <a:endParaRPr lang="en-US" sz="2000" dirty="0"/>
          </a:p>
          <a:p>
            <a:pPr eaLnBrk="1" hangingPunct="1">
              <a:buFont typeface="Wingdings" charset="0"/>
              <a:buChar char="§"/>
            </a:pPr>
            <a:r>
              <a:rPr lang="en-US" sz="2000" dirty="0"/>
              <a:t>Designed to introduce students to a broad spectrum of subjects, expanding their learning outside of their cluster topics. </a:t>
            </a:r>
          </a:p>
          <a:p>
            <a:pPr eaLnBrk="1" hangingPunct="1">
              <a:buFont typeface="Wingdings" charset="0"/>
              <a:buChar char="§"/>
            </a:pPr>
            <a:endParaRPr lang="en-US" sz="2000" dirty="0"/>
          </a:p>
          <a:p>
            <a:pPr eaLnBrk="1" hangingPunct="1">
              <a:buFont typeface="Wingdings" charset="0"/>
              <a:buChar char="§"/>
            </a:pPr>
            <a:r>
              <a:rPr lang="en-US" sz="2000" dirty="0"/>
              <a:t>Presentations are held </a:t>
            </a:r>
            <a:r>
              <a:rPr lang="en-US" sz="2000" dirty="0" smtClean="0"/>
              <a:t>once a week</a:t>
            </a:r>
            <a:endParaRPr lang="en-US" sz="2000" dirty="0"/>
          </a:p>
          <a:p>
            <a:pPr eaLnBrk="1" hangingPunct="1"/>
            <a:endParaRPr lang="en-US" dirty="0"/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4683" y="2589537"/>
            <a:ext cx="2442633" cy="152969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138531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T:\IDEA Center\COSMOS\Marketing Materials\UCSD JSOE new logo\UCSanDiego-JacobsSchool-2color-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88" y="6136988"/>
            <a:ext cx="1871312" cy="7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8741" y="4419599"/>
            <a:ext cx="2434516" cy="183197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1411287"/>
            <a:ext cx="883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ntique Olive Std Black" charset="0"/>
              </a:rPr>
              <a:t>Scholarships and Opportunities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98383" y="2438400"/>
            <a:ext cx="5257800" cy="35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 Gordon </a:t>
            </a:r>
            <a:r>
              <a:rPr lang="en-US" sz="2400" b="1" dirty="0">
                <a:solidFill>
                  <a:srgbClr val="2D2D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Leadership </a:t>
            </a:r>
            <a:r>
              <a:rPr lang="en-US" sz="24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Awards</a:t>
            </a:r>
            <a:endParaRPr lang="en-US" sz="2400" b="1" dirty="0">
              <a:solidFill>
                <a:srgbClr val="2D2D8A"/>
              </a:solidFill>
              <a:latin typeface="Franklin Gothic Medium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latin typeface="Franklin Gothic Medium" charset="0"/>
              </a:rPr>
              <a:t>Awarded </a:t>
            </a:r>
            <a:r>
              <a:rPr lang="en-US" dirty="0">
                <a:latin typeface="Franklin Gothic Medium" charset="0"/>
              </a:rPr>
              <a:t>to one student team </a:t>
            </a:r>
            <a:r>
              <a:rPr lang="en-US" dirty="0" smtClean="0">
                <a:latin typeface="Franklin Gothic Medium" charset="0"/>
              </a:rPr>
              <a:t>from each cluster </a:t>
            </a:r>
            <a:r>
              <a:rPr lang="en-US" dirty="0">
                <a:latin typeface="Franklin Gothic Medium" charset="0"/>
              </a:rPr>
              <a:t>for recognition of </a:t>
            </a:r>
            <a:r>
              <a:rPr lang="en-US" dirty="0" smtClean="0">
                <a:latin typeface="Franklin Gothic Medium" charset="0"/>
              </a:rPr>
              <a:t>outstanding </a:t>
            </a:r>
            <a:r>
              <a:rPr lang="en-US" dirty="0">
                <a:latin typeface="Franklin Gothic Medium" charset="0"/>
              </a:rPr>
              <a:t>final project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1200" b="1" dirty="0">
              <a:solidFill>
                <a:srgbClr val="2D2D8A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 Ethics </a:t>
            </a:r>
            <a:r>
              <a:rPr lang="en-US" sz="2400" b="1" dirty="0">
                <a:solidFill>
                  <a:srgbClr val="2D2D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Center Essay Contest Awards</a:t>
            </a:r>
          </a:p>
          <a:p>
            <a:pPr marL="0"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latin typeface="Franklin Gothic Medium" charset="0"/>
              </a:rPr>
              <a:t>Awarded </a:t>
            </a:r>
            <a:r>
              <a:rPr lang="en-US" dirty="0">
                <a:latin typeface="Franklin Gothic Medium" charset="0"/>
              </a:rPr>
              <a:t>to </a:t>
            </a:r>
            <a:r>
              <a:rPr lang="en-US" dirty="0" smtClean="0">
                <a:latin typeface="Franklin Gothic Medium" charset="0"/>
              </a:rPr>
              <a:t>the top three Essays from all students throughout the COSMOS program. </a:t>
            </a:r>
          </a:p>
          <a:p>
            <a:pPr marL="0" lvl="1" eaLnBrk="1" hangingPunct="1">
              <a:lnSpc>
                <a:spcPct val="80000"/>
              </a:lnSpc>
              <a:spcBef>
                <a:spcPct val="20000"/>
              </a:spcBef>
            </a:pPr>
            <a:endParaRPr lang="en-US" sz="1000" dirty="0" smtClean="0">
              <a:latin typeface="Franklin Gothic Medium" charset="0"/>
            </a:endParaRPr>
          </a:p>
          <a:p>
            <a:pPr marL="0" lvl="1" indent="-28575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2D2D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Joseph Watson Leadership </a:t>
            </a:r>
            <a:r>
              <a:rPr lang="en-US" sz="24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Awards</a:t>
            </a:r>
          </a:p>
          <a:p>
            <a:pPr marL="0"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latin typeface="Franklin Gothic Medium" charset="0"/>
              </a:rPr>
              <a:t>Awarded to one student per cluster that displays the most leadership qualities</a:t>
            </a:r>
            <a:endParaRPr lang="en-US" dirty="0">
              <a:latin typeface="Franklin Gothic Medium" charset="0"/>
            </a:endParaRPr>
          </a:p>
          <a:p>
            <a:pPr marL="0" lvl="1" eaLnBrk="1" hangingPunct="1">
              <a:lnSpc>
                <a:spcPct val="80000"/>
              </a:lnSpc>
              <a:spcBef>
                <a:spcPct val="20000"/>
              </a:spcBef>
            </a:pP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2D2D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</a:t>
            </a:r>
            <a:r>
              <a:rPr lang="en-US" sz="24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Alumni Events</a:t>
            </a:r>
            <a:endParaRPr lang="en-US" sz="2400" b="1" dirty="0">
              <a:solidFill>
                <a:srgbClr val="2D2D8A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 charset="0"/>
            </a:endParaRP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533400" y="2057400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8" name="Picture 5" descr="PRINTlogoJacobs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69050"/>
            <a:ext cx="1981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859087" y="3800287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/>
              <a:t>2019 </a:t>
            </a:r>
            <a:r>
              <a:rPr lang="en-US" sz="1200" dirty="0"/>
              <a:t>UCSD COSMOS Gordon Leadership Awardees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138531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2" descr="T:\IDEA Center\COSMOS\Marketing Materials\UCSD JSOE new logo\UCSanDiego-JacobsSchool-2color-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88" y="6136988"/>
            <a:ext cx="1871312" cy="7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909757" y="5688854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/>
              <a:t>2019 </a:t>
            </a:r>
            <a:r>
              <a:rPr lang="en-US" sz="1200" dirty="0"/>
              <a:t>UCSD COSMOS </a:t>
            </a:r>
            <a:r>
              <a:rPr lang="en-US" sz="1200" dirty="0" smtClean="0"/>
              <a:t>Ethics Center Essay Contest Awardees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49" y="4301056"/>
            <a:ext cx="1885015" cy="1413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94" y="2187159"/>
            <a:ext cx="2433988" cy="16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0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37716"/>
            <a:ext cx="5257799" cy="77049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Who is Eligible?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6096000" cy="38100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Motivated &amp; talented High School students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Competitive Admissions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Accepting rising 8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-12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graders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(Preference usually given to 9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-11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graders)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GPA typically 3.8 or above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Prerequisites for Clusters varies (please check specific campus website)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94" y="152400"/>
            <a:ext cx="4433011" cy="1385316"/>
          </a:xfrm>
          <a:prstGeom prst="rect">
            <a:avLst/>
          </a:prstGeom>
        </p:spPr>
      </p:pic>
      <p:pic>
        <p:nvPicPr>
          <p:cNvPr id="5" name="Picture 14" descr="T:\ESS\COSMOS\2010 Summer\Newsletters &amp; Photos\C 7\Wk 3\P1000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0628" y="2438400"/>
            <a:ext cx="1832372" cy="2895600"/>
          </a:xfrm>
          <a:prstGeom prst="rect">
            <a:avLst/>
          </a:prstGeom>
          <a:noFill/>
          <a:ln w="9525">
            <a:solidFill>
              <a:srgbClr val="000000">
                <a:alpha val="47058"/>
              </a:srgbClr>
            </a:solidFill>
            <a:miter lim="800000"/>
            <a:headEnd/>
            <a:tailEnd/>
          </a:ln>
          <a:effectLst>
            <a:outerShdw blurRad="406400" dist="50800" dir="5400000" algn="ctr" rotWithShape="0">
              <a:srgbClr val="80808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8887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37717"/>
            <a:ext cx="7162800" cy="5196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Cost &amp; Financial Aid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2209800"/>
            <a:ext cx="4267200" cy="4038600"/>
          </a:xfrm>
        </p:spPr>
        <p:txBody>
          <a:bodyPr>
            <a:normAutofit fontScale="62500" lnSpcReduction="20000"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$30 Application Fee (non-refundable)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$200 Program Acceptance Fee (non-refundable deposit)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Tuition: 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CA Resident: $3928 ($6500 value) 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Non-California Resident: $6500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Includes 4 weeks of residential housing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3 meals a day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Class materials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**Does not include transportation to campus</a:t>
            </a:r>
          </a:p>
          <a:p>
            <a:pPr lvl="1" algn="l"/>
            <a:endParaRPr lang="en-US" sz="2400" dirty="0">
              <a:solidFill>
                <a:schemeClr val="tx1"/>
              </a:solidFill>
            </a:endParaRPr>
          </a:p>
          <a:p>
            <a:pPr lvl="1" algn="l"/>
            <a:r>
              <a:rPr lang="en-US" sz="2000" b="1" dirty="0" smtClean="0">
                <a:solidFill>
                  <a:schemeClr val="tx1"/>
                </a:solidFill>
              </a:rPr>
              <a:t>Financial Assistance Available for CA Students ONLY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94" y="152400"/>
            <a:ext cx="4433011" cy="1385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57401"/>
            <a:ext cx="3826564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52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99377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Financial Assistance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8153400" cy="400685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7200" dirty="0">
                <a:solidFill>
                  <a:schemeClr val="tx1"/>
                </a:solidFill>
              </a:rPr>
              <a:t>Financial assistance (full and partial) may be available for California residents based on verification of financial need. </a:t>
            </a:r>
            <a:endParaRPr lang="en-US" sz="7200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en-US" sz="7200" dirty="0" smtClean="0">
                <a:solidFill>
                  <a:schemeClr val="tx1"/>
                </a:solidFill>
              </a:rPr>
              <a:t>Approximately 20% </a:t>
            </a:r>
            <a:r>
              <a:rPr lang="en-US" sz="7200" dirty="0">
                <a:solidFill>
                  <a:schemeClr val="tx1"/>
                </a:solidFill>
              </a:rPr>
              <a:t>of students who attend the program </a:t>
            </a:r>
            <a:r>
              <a:rPr lang="en-US" sz="7200" dirty="0" smtClean="0">
                <a:solidFill>
                  <a:schemeClr val="tx1"/>
                </a:solidFill>
              </a:rPr>
              <a:t>receive either full or partial </a:t>
            </a:r>
            <a:r>
              <a:rPr lang="en-US" sz="7200" dirty="0">
                <a:solidFill>
                  <a:schemeClr val="tx1"/>
                </a:solidFill>
              </a:rPr>
              <a:t>financial aid. </a:t>
            </a:r>
            <a:endParaRPr lang="en-US" sz="7200" b="1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en-US" sz="7200" b="1" dirty="0" smtClean="0">
                <a:solidFill>
                  <a:schemeClr val="tx1"/>
                </a:solidFill>
              </a:rPr>
              <a:t>To </a:t>
            </a:r>
            <a:r>
              <a:rPr lang="en-US" sz="7200" b="1" dirty="0">
                <a:solidFill>
                  <a:schemeClr val="tx1"/>
                </a:solidFill>
              </a:rPr>
              <a:t>confirm eligibility for financial aid, students must </a:t>
            </a:r>
            <a:r>
              <a:rPr lang="en-US" sz="7200" b="1" dirty="0" smtClean="0">
                <a:solidFill>
                  <a:schemeClr val="tx1"/>
                </a:solidFill>
              </a:rPr>
              <a:t>apply for it </a:t>
            </a:r>
            <a:r>
              <a:rPr lang="en-US" sz="7200" b="1" dirty="0">
                <a:solidFill>
                  <a:schemeClr val="tx1"/>
                </a:solidFill>
              </a:rPr>
              <a:t>during the application </a:t>
            </a:r>
            <a:r>
              <a:rPr lang="en-US" sz="7200" b="1" dirty="0" smtClean="0">
                <a:solidFill>
                  <a:schemeClr val="tx1"/>
                </a:solidFill>
              </a:rPr>
              <a:t>process.</a:t>
            </a:r>
          </a:p>
          <a:p>
            <a:pPr algn="l">
              <a:lnSpc>
                <a:spcPct val="170000"/>
              </a:lnSpc>
            </a:pPr>
            <a:r>
              <a:rPr lang="en-US" sz="7200" b="1" dirty="0" smtClean="0">
                <a:solidFill>
                  <a:schemeClr val="tx1"/>
                </a:solidFill>
              </a:rPr>
              <a:t>Total Financial Aid awarded in 2019 for all 4 COSMOS sites: </a:t>
            </a:r>
            <a:r>
              <a:rPr lang="en-US" sz="8000" b="1" dirty="0" smtClean="0">
                <a:solidFill>
                  <a:schemeClr val="tx1"/>
                </a:solidFill>
              </a:rPr>
              <a:t>$</a:t>
            </a:r>
            <a:r>
              <a:rPr lang="en-US" sz="8000" b="1" dirty="0" smtClean="0">
                <a:solidFill>
                  <a:schemeClr val="tx1"/>
                </a:solidFill>
              </a:rPr>
              <a:t>329,949</a:t>
            </a:r>
          </a:p>
          <a:p>
            <a:pPr algn="l">
              <a:lnSpc>
                <a:spcPct val="170000"/>
              </a:lnSpc>
            </a:pPr>
            <a:r>
              <a:rPr lang="en-US" sz="8000" b="1" dirty="0" smtClean="0">
                <a:solidFill>
                  <a:schemeClr val="tx1"/>
                </a:solidFill>
              </a:rPr>
              <a:t>*Note: Financial aid is a scholarship and does not need to be repaid</a:t>
            </a:r>
            <a:endParaRPr lang="en-US" sz="8000" b="1" dirty="0">
              <a:solidFill>
                <a:schemeClr val="tx1"/>
              </a:solidFill>
            </a:endParaRPr>
          </a:p>
          <a:p>
            <a:endParaRPr lang="en-US" sz="72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lvl="1"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1385316"/>
          </a:xfrm>
          <a:prstGeom prst="rect">
            <a:avLst/>
          </a:prstGeom>
        </p:spPr>
      </p:pic>
      <p:pic>
        <p:nvPicPr>
          <p:cNvPr id="7" name="Picture 2" descr="T:\IDEA Center\COSMOS\Marketing Materials\UCSD JSOE new logo\UCSanDiego-JacobsSchool-2color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88" y="6136988"/>
            <a:ext cx="1871312" cy="7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67300"/>
              </p:ext>
            </p:extLst>
          </p:nvPr>
        </p:nvGraphicFramePr>
        <p:xfrm>
          <a:off x="228600" y="152400"/>
          <a:ext cx="8686800" cy="64958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1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9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8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FAMILY WEEKENDS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FIELD TRIPS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750">
                <a:tc>
                  <a:txBody>
                    <a:bodyPr/>
                    <a:lstStyle/>
                    <a:p>
                      <a:r>
                        <a:rPr lang="en-US" dirty="0" smtClean="0"/>
                        <a:t>UC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Sunday,</a:t>
                      </a:r>
                      <a:r>
                        <a:rPr lang="en-US" baseline="0" dirty="0" smtClean="0"/>
                        <a:t> July 5</a:t>
                      </a:r>
                      <a:r>
                        <a:rPr lang="en-US" baseline="30000" dirty="0" smtClean="0"/>
                        <a:t>th </a:t>
                      </a:r>
                      <a:r>
                        <a:rPr lang="en-US" baseline="0" dirty="0" smtClean="0"/>
                        <a:t>- Saturday, August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and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Weekend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River Cats Baseball Game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Water Park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SF Harbor Cruise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750">
                <a:tc>
                  <a:txBody>
                    <a:bodyPr/>
                    <a:lstStyle/>
                    <a:p>
                      <a:r>
                        <a:rPr lang="en-US" dirty="0" smtClean="0"/>
                        <a:t>UC Irvine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Sunday,</a:t>
                      </a:r>
                      <a:r>
                        <a:rPr lang="en-US" baseline="0" dirty="0" smtClean="0"/>
                        <a:t> July 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- Friday, July 31</a:t>
                      </a:r>
                      <a:r>
                        <a:rPr lang="en-US" baseline="30000" dirty="0" smtClean="0"/>
                        <a:t>st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Weekend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Beach Trip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CA Science Center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Angels Baseball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8750">
                <a:tc>
                  <a:txBody>
                    <a:bodyPr/>
                    <a:lstStyle/>
                    <a:p>
                      <a:r>
                        <a:rPr lang="en-US" dirty="0" smtClean="0"/>
                        <a:t>UC San</a:t>
                      </a:r>
                      <a:r>
                        <a:rPr lang="en-US" baseline="0" dirty="0" smtClean="0"/>
                        <a:t> Diego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Sunday,</a:t>
                      </a:r>
                      <a:r>
                        <a:rPr lang="en-US" baseline="0" dirty="0" smtClean="0"/>
                        <a:t> July 5</a:t>
                      </a:r>
                      <a:r>
                        <a:rPr lang="en-US" baseline="30000" dirty="0" smtClean="0"/>
                        <a:t>th </a:t>
                      </a:r>
                      <a:r>
                        <a:rPr lang="en-US" baseline="0" dirty="0" smtClean="0"/>
                        <a:t>- Saturday, August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Weekend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San Diego Zoo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Beach Trips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Carnival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8750">
                <a:tc>
                  <a:txBody>
                    <a:bodyPr/>
                    <a:lstStyle/>
                    <a:p>
                      <a:r>
                        <a:rPr lang="en-US" dirty="0" smtClean="0"/>
                        <a:t>UC Santa</a:t>
                      </a:r>
                      <a:r>
                        <a:rPr lang="en-US" baseline="0" dirty="0" smtClean="0"/>
                        <a:t> Cruz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Sunday,</a:t>
                      </a:r>
                      <a:r>
                        <a:rPr lang="en-US" baseline="0" dirty="0" smtClean="0"/>
                        <a:t> July 5</a:t>
                      </a:r>
                      <a:r>
                        <a:rPr lang="en-US" baseline="30000" dirty="0" smtClean="0"/>
                        <a:t>th </a:t>
                      </a:r>
                      <a:r>
                        <a:rPr lang="en-US" baseline="0" dirty="0" smtClean="0"/>
                        <a:t>- Saturday, August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weekend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Santa Cruz Boardwalk Amusement Park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Kayaking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9" name="Picture 12" descr="UCI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8" y="2895600"/>
            <a:ext cx="119349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6" descr="UCS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20"/>
          <a:stretch>
            <a:fillRect/>
          </a:stretch>
        </p:blipFill>
        <p:spPr bwMode="auto">
          <a:xfrm>
            <a:off x="610244" y="4191000"/>
            <a:ext cx="958722" cy="92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8" descr="UCSC Sl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2" y="5638799"/>
            <a:ext cx="1066800" cy="86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5" descr="UCD Masc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58"/>
          <a:stretch>
            <a:fillRect/>
          </a:stretch>
        </p:blipFill>
        <p:spPr bwMode="auto">
          <a:xfrm>
            <a:off x="517917" y="1447800"/>
            <a:ext cx="1143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6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19764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Application Process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" y="2819400"/>
            <a:ext cx="3886201" cy="3352800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Online application is available from </a:t>
            </a:r>
            <a:r>
              <a:rPr lang="en-US" sz="2400" dirty="0">
                <a:solidFill>
                  <a:srgbClr val="FF0000"/>
                </a:solidFill>
              </a:rPr>
              <a:t>January 6</a:t>
            </a:r>
            <a:r>
              <a:rPr lang="en-US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– February 7</a:t>
            </a:r>
            <a:r>
              <a:rPr lang="en-US" sz="2400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dirty="0" smtClean="0">
                <a:solidFill>
                  <a:srgbClr val="FF0000"/>
                </a:solidFill>
              </a:rPr>
              <a:t>, 2020 5PM </a:t>
            </a:r>
            <a:r>
              <a:rPr lang="en-US" sz="2400" dirty="0">
                <a:solidFill>
                  <a:srgbClr val="FF0000"/>
                </a:solidFill>
              </a:rPr>
              <a:t>PST, continues unsupported until 11:59PM), </a:t>
            </a:r>
            <a:r>
              <a:rPr lang="en-US" sz="2400" dirty="0" smtClean="0">
                <a:solidFill>
                  <a:schemeClr val="tx1"/>
                </a:solidFill>
              </a:rPr>
              <a:t>at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www.ucop.edu/cosmos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You may apply to only </a:t>
            </a:r>
            <a:r>
              <a:rPr lang="en-US" sz="2400" dirty="0">
                <a:solidFill>
                  <a:srgbClr val="FF0000"/>
                </a:solidFill>
              </a:rPr>
              <a:t>one campus</a:t>
            </a:r>
            <a:r>
              <a:rPr lang="en-US" sz="2400" dirty="0">
                <a:solidFill>
                  <a:schemeClr val="tx1"/>
                </a:solidFill>
              </a:rPr>
              <a:t>, but you can and should, choose your </a:t>
            </a:r>
            <a:r>
              <a:rPr lang="en-US" sz="2400" dirty="0">
                <a:solidFill>
                  <a:srgbClr val="FF0000"/>
                </a:solidFill>
              </a:rPr>
              <a:t>top 2 clusters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Attending COSMOS provides you with extra consideration on your UC college application but does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>
                <a:solidFill>
                  <a:schemeClr val="tx1"/>
                </a:solidFill>
              </a:rPr>
              <a:t> guarantee admission to a UC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94" y="152400"/>
            <a:ext cx="4433011" cy="1385316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24415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50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Links with videos: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www.uctv.tv/computer-science/search-details.aspx?showID=33917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jacobsschoolofengineering.blogspot.com/2018/08/cosmos-week-4-final-projects_31.html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jacobsschoolofengineering.blogspot.com/2018/08/cosmos-week-3-professors-perspectives.html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1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06414" y="1501914"/>
            <a:ext cx="5578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B0F0"/>
                </a:solidFill>
                <a:latin typeface="Arial Narrow" pitchFamily="34" charset="0"/>
              </a:rPr>
              <a:t>Come join us this summer!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9799" y="563880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latin typeface="Franklin Gothic Medium" pitchFamily="34" charset="0"/>
              </a:rPr>
              <a:t>cosmos@ucop.edu</a:t>
            </a:r>
            <a:endParaRPr lang="en-US" dirty="0">
              <a:latin typeface="Franklin Gothic Medium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Franklin Gothic Medium" pitchFamily="34" charset="0"/>
              </a:rPr>
              <a:t>http://</a:t>
            </a:r>
            <a:r>
              <a:rPr lang="en-US" dirty="0" smtClean="0">
                <a:latin typeface="Franklin Gothic Medium" pitchFamily="34" charset="0"/>
              </a:rPr>
              <a:t>cosmos-ucop.ucdavis.edu </a:t>
            </a:r>
            <a:endParaRPr lang="en-US" dirty="0">
              <a:latin typeface="Franklin Gothic Medium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94" y="152400"/>
            <a:ext cx="4433011" cy="13853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638800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638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71600"/>
            <a:ext cx="6172200" cy="10287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What is COSMOS?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4267200" cy="4038600"/>
          </a:xfrm>
        </p:spPr>
        <p:txBody>
          <a:bodyPr>
            <a:normAutofit fontScale="62500" lnSpcReduction="20000"/>
          </a:bodyPr>
          <a:lstStyle/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Program Information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Four-week residential program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Advanced topics beyond the typical high school curriculum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Hands-on activities and work in university labs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Work side by side with university faculty and researchers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Work in teams on Final </a:t>
            </a:r>
            <a:r>
              <a:rPr lang="en-US" dirty="0">
                <a:solidFill>
                  <a:schemeClr val="tx1"/>
                </a:solidFill>
              </a:rPr>
              <a:t>Project  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Field trips to local industry/business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grades or textbooks!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94" y="152400"/>
            <a:ext cx="4433011" cy="1385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9" b="12421"/>
          <a:stretch/>
        </p:blipFill>
        <p:spPr>
          <a:xfrm>
            <a:off x="5623079" y="2833036"/>
            <a:ext cx="2911321" cy="28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7390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533400" y="2286000"/>
            <a:ext cx="34290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charset="0"/>
              <a:buChar char="§"/>
            </a:pP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Franklin Gothic Medium" charset="0"/>
              </a:rPr>
              <a:t>Motivate </a:t>
            </a:r>
            <a:r>
              <a:rPr lang="en-US" dirty="0">
                <a:latin typeface="Franklin Gothic Medium" charset="0"/>
              </a:rPr>
              <a:t>talented high school students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charset="0"/>
              <a:buChar char="§"/>
            </a:pP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Franklin Gothic Medium" charset="0"/>
              </a:rPr>
              <a:t>Excite</a:t>
            </a: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dirty="0">
                <a:latin typeface="Franklin Gothic Medium" charset="0"/>
              </a:rPr>
              <a:t>students about math and science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charset="0"/>
              <a:buChar char="§"/>
            </a:pP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Franklin Gothic Medium" charset="0"/>
              </a:rPr>
              <a:t>Challenges</a:t>
            </a: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 </a:t>
            </a:r>
            <a:r>
              <a:rPr lang="en-US" dirty="0">
                <a:latin typeface="Franklin Gothic Medium" charset="0"/>
              </a:rPr>
              <a:t>beyond a regular classroom setting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charset="0"/>
              <a:buChar char="§"/>
            </a:pP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Franklin Gothic Medium" charset="0"/>
              </a:rPr>
              <a:t>Encourage</a:t>
            </a: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dirty="0">
                <a:latin typeface="Franklin Gothic Medium" charset="0"/>
              </a:rPr>
              <a:t>students to continue in STEM (Science, Technology, Engineering &amp; Math) majors in college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charset="0"/>
              <a:buChar char="§"/>
            </a:pP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Franklin Gothic Medium" charset="0"/>
              </a:rPr>
              <a:t>Enhance</a:t>
            </a: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dirty="0">
                <a:latin typeface="Franklin Gothic Medium" charset="0"/>
              </a:rPr>
              <a:t>the academic experience by participating in team projects and presentations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charset="0"/>
              <a:buChar char="§"/>
            </a:pP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Franklin Gothic Medium" charset="0"/>
              </a:rPr>
              <a:t>Experience</a:t>
            </a: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dirty="0">
                <a:latin typeface="Franklin Gothic Medium" charset="0"/>
              </a:rPr>
              <a:t>the college environment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charset="0"/>
              <a:buChar char="§"/>
            </a:pP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Franklin Gothic Medium" charset="0"/>
              </a:rPr>
              <a:t>Learn</a:t>
            </a:r>
            <a:r>
              <a:rPr lang="en-US" dirty="0">
                <a:solidFill>
                  <a:srgbClr val="0070C0"/>
                </a:solidFill>
                <a:latin typeface="Franklin Gothic Medium" charset="0"/>
              </a:rPr>
              <a:t> </a:t>
            </a:r>
            <a:r>
              <a:rPr lang="en-US" dirty="0">
                <a:latin typeface="Franklin Gothic Medium" charset="0"/>
              </a:rPr>
              <a:t>about the UC experience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2400" y="15240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ntique Olive Std Black" charset="0"/>
              </a:rPr>
              <a:t>Goals of COSMOS</a:t>
            </a:r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>
            <a:off x="609600" y="2133600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4152900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4152900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2362200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362200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138531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46647" y="6286266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2" descr="T:\IDEA Center\COSMOS\Marketing Materials\UCSD JSOE new logo\UCSanDiego-JacobsSchool-2color-R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88" y="6143739"/>
            <a:ext cx="1871312" cy="7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2400" y="1295400"/>
            <a:ext cx="670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ntique Olive Std Black" charset="0"/>
              </a:rPr>
              <a:t>Sample Cluster Topics 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ntique Olive Std Black" charset="0"/>
            </a:endParaRPr>
          </a:p>
        </p:txBody>
      </p:sp>
      <p:sp>
        <p:nvSpPr>
          <p:cNvPr id="7172" name="Line 11"/>
          <p:cNvSpPr>
            <a:spLocks noChangeShapeType="1"/>
          </p:cNvSpPr>
          <p:nvPr/>
        </p:nvSpPr>
        <p:spPr bwMode="auto">
          <a:xfrm>
            <a:off x="304800" y="1905000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838200" y="1905000"/>
            <a:ext cx="7391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2200" dirty="0"/>
              <a:t> Biomedical Science (UCD)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 dirty="0"/>
              <a:t> Mathematics Modeling of Biological Systems (UCD)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 dirty="0"/>
              <a:t> </a:t>
            </a:r>
            <a:r>
              <a:rPr lang="en-US" sz="2200" dirty="0" err="1"/>
              <a:t>Nanochemistry</a:t>
            </a:r>
            <a:r>
              <a:rPr lang="en-US" sz="2200" dirty="0"/>
              <a:t> and Nanotechnology (UCSC)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 dirty="0"/>
              <a:t> Marine Mammals and Oceanography (UCSC)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 dirty="0"/>
              <a:t> Genes, Genomes and Biocontrol (UCI)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 dirty="0"/>
              <a:t> Engineering for Land, Air, and Space (UCI)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 dirty="0"/>
              <a:t> Engineering Design and Kinetic Sculptures (UCSD)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 dirty="0"/>
              <a:t> Tissue Engineering and Regenerative Medicine (UCSD)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 dirty="0"/>
              <a:t> Music and Technology (UCSD )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200" dirty="0"/>
              <a:t> Robot Inventors (UCSD)</a:t>
            </a:r>
          </a:p>
          <a:p>
            <a:pPr eaLnBrk="1" hangingPunct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534400" cy="138531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osmos.uci.edu/images/collage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59" y="5410201"/>
            <a:ext cx="5822482" cy="13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:\IDEA Center\COSMOS\Marketing Materials\UCSD JSOE new logo\UCSanDiego-JacobsSchool-2color-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88" y="6136988"/>
            <a:ext cx="1871312" cy="7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Four COSMOS Sites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 Davis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6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 Davis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198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 Irvine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028"/>
            <a:ext cx="6850294" cy="4572572"/>
          </a:xfrm>
        </p:spPr>
      </p:pic>
    </p:spTree>
    <p:extLst>
      <p:ext uri="{BB962C8B-B14F-4D97-AF65-F5344CB8AC3E}">
        <p14:creationId xmlns:p14="http://schemas.microsoft.com/office/powerpoint/2010/main" val="35165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 San Diego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828089" cy="4658519"/>
          </a:xfrm>
        </p:spPr>
      </p:pic>
    </p:spTree>
    <p:extLst>
      <p:ext uri="{BB962C8B-B14F-4D97-AF65-F5344CB8AC3E}">
        <p14:creationId xmlns:p14="http://schemas.microsoft.com/office/powerpoint/2010/main" val="26787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 Santa Cruz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</p:spTree>
    <p:extLst>
      <p:ext uri="{BB962C8B-B14F-4D97-AF65-F5344CB8AC3E}">
        <p14:creationId xmlns:p14="http://schemas.microsoft.com/office/powerpoint/2010/main" val="2832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749</Words>
  <Application>Microsoft Office PowerPoint</Application>
  <PresentationFormat>On-screen Show (4:3)</PresentationFormat>
  <Paragraphs>138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Antique Olive Std Black</vt:lpstr>
      <vt:lpstr>Arial</vt:lpstr>
      <vt:lpstr>Arial Narrow</vt:lpstr>
      <vt:lpstr>Calibri</vt:lpstr>
      <vt:lpstr>Franklin Gothic Medium</vt:lpstr>
      <vt:lpstr>Wingdings</vt:lpstr>
      <vt:lpstr>Office Theme</vt:lpstr>
      <vt:lpstr>PowerPoint Presentation</vt:lpstr>
      <vt:lpstr>What is COSMOS?</vt:lpstr>
      <vt:lpstr>PowerPoint Presentation</vt:lpstr>
      <vt:lpstr>PowerPoint Presentation</vt:lpstr>
      <vt:lpstr>Four COSMOS Sites UC Davis</vt:lpstr>
      <vt:lpstr>UC Davis</vt:lpstr>
      <vt:lpstr>UC Irvine</vt:lpstr>
      <vt:lpstr>UC San Diego</vt:lpstr>
      <vt:lpstr>UC Santa Cruz</vt:lpstr>
      <vt:lpstr>PowerPoint Presentation</vt:lpstr>
      <vt:lpstr>PowerPoint Presentation</vt:lpstr>
      <vt:lpstr>Who is Eligible?</vt:lpstr>
      <vt:lpstr>Cost &amp; Financial Aid</vt:lpstr>
      <vt:lpstr>Financial Assistance</vt:lpstr>
      <vt:lpstr>PowerPoint Presentation</vt:lpstr>
      <vt:lpstr> Application Process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Woo, Kimberly</dc:creator>
  <cp:lastModifiedBy>Bessesen, Anne-Marit</cp:lastModifiedBy>
  <cp:revision>171</cp:revision>
  <dcterms:created xsi:type="dcterms:W3CDTF">2013-01-25T18:13:08Z</dcterms:created>
  <dcterms:modified xsi:type="dcterms:W3CDTF">2019-11-20T21:44:11Z</dcterms:modified>
</cp:coreProperties>
</file>