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92" r:id="rId18"/>
    <p:sldId id="293" r:id="rId19"/>
    <p:sldId id="274" r:id="rId20"/>
    <p:sldId id="275" r:id="rId21"/>
    <p:sldId id="277" r:id="rId22"/>
    <p:sldId id="294" r:id="rId23"/>
    <p:sldId id="295" r:id="rId24"/>
    <p:sldId id="296" r:id="rId25"/>
    <p:sldId id="282" r:id="rId26"/>
    <p:sldId id="283" r:id="rId27"/>
    <p:sldId id="285" r:id="rId28"/>
    <p:sldId id="286" r:id="rId29"/>
    <p:sldId id="287" r:id="rId30"/>
    <p:sldId id="297" r:id="rId31"/>
    <p:sldId id="29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E333"/>
    <a:srgbClr val="FE12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8CA2F7D-D30C-4D22-8C1B-FBA6E38707FD}" type="datetimeFigureOut">
              <a:rPr lang="en-CA"/>
              <a:pPr/>
              <a:t>20/10/2015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8275B85-DF3D-4CF9-A082-D4924699D361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E2EAF9-570A-4C7F-9125-2ABC03F17647}" type="datetimeFigureOut">
              <a:rPr lang="en-CA"/>
              <a:pPr/>
              <a:t>20/10/2015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CA473-A177-4303-9427-D1888E51F25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4757A-28E6-41A7-9847-4BF5B85DCCB9}" type="datetimeFigureOut">
              <a:rPr lang="en-CA"/>
              <a:pPr/>
              <a:t>20/10/2015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B7EF6-A20E-44D7-8B32-FB1A2FF460D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AC5287-1766-4E2A-93D0-67B36DD1D901}" type="datetimeFigureOut">
              <a:rPr lang="en-CA"/>
              <a:pPr/>
              <a:t>20/10/2015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6B4D8-49A0-4C7C-AEAA-D4FD9A29590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C0C4A-57B5-471E-9F10-8412484E6EE6}" type="datetimeFigureOut">
              <a:rPr lang="en-CA"/>
              <a:pPr/>
              <a:t>20/10/2015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08F85-3BE2-48C1-8E6B-E0CDC2E14BF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9FE16-AA18-4AA1-A52A-C7EBCDD96E01}" type="datetimeFigureOut">
              <a:rPr lang="en-CA"/>
              <a:pPr/>
              <a:t>20/10/2015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998AD-9C6E-4111-B4D0-DF70BE17ACC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0ACBD-1DAD-4957-B48B-7F36500E3293}" type="datetimeFigureOut">
              <a:rPr lang="en-CA"/>
              <a:pPr/>
              <a:t>20/10/2015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674F-CD58-4D9A-811D-B082333B359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BC7510-BBF0-4260-8501-09E8B08DF623}" type="datetimeFigureOut">
              <a:rPr lang="en-CA"/>
              <a:pPr/>
              <a:t>20/10/2015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C557-0884-43FC-8B1B-1C810F4EA8A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5D5159-D9BB-48DA-9D96-1B568DEF88C8}" type="datetimeFigureOut">
              <a:rPr lang="en-CA"/>
              <a:pPr/>
              <a:t>20/10/2015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B5D21-7A44-494C-BE01-94235437D90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DD19C3-3750-482C-9B41-C29F87C5F668}" type="datetimeFigureOut">
              <a:rPr lang="en-CA"/>
              <a:pPr/>
              <a:t>20/10/2015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CEC11-4804-4196-9C76-5374954F71F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7EFE04-FD14-4FB0-993B-9C2A7FD7840A}" type="datetimeFigureOut">
              <a:rPr lang="en-CA"/>
              <a:pPr/>
              <a:t>20/10/2015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E679-A012-4C80-A2B7-0A0B21C7933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62441-F1AA-40FA-BF9C-2E0FB0ED8E40}" type="datetimeFigureOut">
              <a:rPr lang="en-CA"/>
              <a:pPr/>
              <a:t>20/10/2015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5893-EB41-43E5-B656-C4BB2E8B3A3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4EF0908-BF08-4D26-966D-744526BAF52D}" type="datetimeFigureOut">
              <a:rPr lang="en-CA"/>
              <a:pPr/>
              <a:t>20/10/2015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18D8DD6-C00B-4D80-A6E0-06318BAE8E41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539750" y="333375"/>
            <a:ext cx="7772400" cy="1470025"/>
          </a:xfrm>
        </p:spPr>
        <p:txBody>
          <a:bodyPr/>
          <a:lstStyle/>
          <a:p>
            <a:pPr eaLnBrk="1" hangingPunct="1"/>
            <a:r>
              <a:rPr lang="en-CA" b="1" smtClean="0"/>
              <a:t>Topic 2.8 Cell Respiration</a:t>
            </a:r>
          </a:p>
        </p:txBody>
      </p:sp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6343650" y="2060848"/>
            <a:ext cx="2800350" cy="1081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dirty="0" smtClean="0">
                <a:solidFill>
                  <a:schemeClr val="tx1"/>
                </a:solidFill>
              </a:rPr>
              <a:t>IB </a:t>
            </a:r>
            <a:r>
              <a:rPr lang="en-CA" dirty="0" smtClean="0">
                <a:solidFill>
                  <a:schemeClr val="tx1"/>
                </a:solidFill>
              </a:rPr>
              <a:t>Biology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5903912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Fermentation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 catabolic process that makes a limited amount of ATP from glucose without an electron transport chain and that produces a characteristic end product, such as ethyl alcohol or lactic acid.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Alcohol Fermentation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conversion of pyruvate to carbon dioxide and ethyl alcohol.</a:t>
            </a:r>
          </a:p>
        </p:txBody>
      </p:sp>
      <p:pic>
        <p:nvPicPr>
          <p:cNvPr id="12291" name="Picture 2" descr="http://www.cbs.dtu.dk/staff/dave/roanoke/alcfe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3" y="2852738"/>
            <a:ext cx="6248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Lactic acid fermentation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conversion of pyruvate to lactate with no release of carbon dioxide.</a:t>
            </a:r>
          </a:p>
        </p:txBody>
      </p:sp>
      <p:pic>
        <p:nvPicPr>
          <p:cNvPr id="13315" name="Picture 1" descr="lactfe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108325"/>
            <a:ext cx="5665787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Aerobic respiration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en-CA" smtClean="0"/>
              <a:t>A cellular process that requires oxygen.  A catabolic pathway that completely breaks down glucose molecules to produce ATP.</a:t>
            </a:r>
          </a:p>
        </p:txBody>
      </p:sp>
      <p:pic>
        <p:nvPicPr>
          <p:cNvPr id="14339" name="Picture 2" descr="http://t3.gstatic.com/images?q=tbn:ANd9GcTDxw4Xqd1-maA1N_Vt6mV-TAWLCF0SBo1ArrR3KW-pwH-RXZ0&amp;t=1&amp;usg=__z8uRm5VgZTN2FgJrdUaq8Y71Neg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852738"/>
            <a:ext cx="5903912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Citric acid cycle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171950" cy="4924425"/>
          </a:xfrm>
        </p:spPr>
        <p:txBody>
          <a:bodyPr/>
          <a:lstStyle/>
          <a:p>
            <a:pPr eaLnBrk="1" hangingPunct="1"/>
            <a:r>
              <a:rPr lang="en-CA" smtClean="0"/>
              <a:t>A chemical cycle involving eight steps that completes the metabolic breakdown of glucose molecules to carbon dioxide; occurs within the mitochondrion and is the second major stage in cellular respiration.</a:t>
            </a:r>
          </a:p>
          <a:p>
            <a:pPr eaLnBrk="1" hangingPunct="1"/>
            <a:r>
              <a:rPr lang="en-CA" smtClean="0"/>
              <a:t>Commonly referred to as the Krebs cycle. </a:t>
            </a:r>
          </a:p>
        </p:txBody>
      </p:sp>
      <p:pic>
        <p:nvPicPr>
          <p:cNvPr id="15363" name="Content Placeholder 5" descr="citric acid cyc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773238"/>
            <a:ext cx="4486275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NAD</a:t>
            </a:r>
            <a:r>
              <a:rPr lang="en-CA" b="1" baseline="30000" smtClean="0"/>
              <a:t>+</a:t>
            </a:r>
            <a:endParaRPr lang="en-CA" b="1" smtClean="0"/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Nicotinamide adenine dinucleotide, a coenzyme present in all cells that helps enzymes transfer electrons during the redox reactions of metabolism.</a:t>
            </a:r>
          </a:p>
        </p:txBody>
      </p:sp>
      <p:pic>
        <p:nvPicPr>
          <p:cNvPr id="16387" name="Content Placeholder 5" descr="nad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40238" y="1773238"/>
            <a:ext cx="4525962" cy="42481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Oxidative phosphorylation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en-CA" smtClean="0"/>
              <a:t>The production of ATP using energy derived from the redox reactions of an electron transport chain.</a:t>
            </a:r>
          </a:p>
        </p:txBody>
      </p:sp>
      <p:pic>
        <p:nvPicPr>
          <p:cNvPr id="17411" name="Picture 2" descr="http://image.wistatutor.com/content/feed/u544/etccomplex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779713"/>
            <a:ext cx="6257925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2.8 (U1) Cell respiration is the controlled release of energy from organic compounds to produce ATP.</a:t>
            </a:r>
            <a:endParaRPr lang="en-CA" sz="2400" b="1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Cell respiration involves the oxidation and reduction of biological molecules to produce ATP.</a:t>
            </a:r>
          </a:p>
          <a:p>
            <a:pPr eaLnBrk="1" hangingPunct="1"/>
            <a:r>
              <a:rPr lang="en-CA" smtClean="0"/>
              <a:t>In cell respiration, when a substance is oxidized it loses electrons.</a:t>
            </a:r>
          </a:p>
          <a:p>
            <a:pPr eaLnBrk="1" hangingPunct="1"/>
            <a:r>
              <a:rPr lang="en-CA" smtClean="0"/>
              <a:t>When a substances is reduced in cell respiration it gains electrons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497888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Cell Respiration Pathways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/>
            <a:r>
              <a:rPr lang="en-CA" smtClean="0"/>
              <a:t>The three main pathways or stages in cellular respiration are:</a:t>
            </a:r>
          </a:p>
          <a:p>
            <a:pPr lvl="1" eaLnBrk="1" hangingPunct="1"/>
            <a:r>
              <a:rPr lang="en-CA" sz="3200" smtClean="0"/>
              <a:t>Glycolysis </a:t>
            </a:r>
          </a:p>
          <a:p>
            <a:pPr lvl="1" eaLnBrk="1" hangingPunct="1"/>
            <a:r>
              <a:rPr lang="en-CA" sz="3200" smtClean="0"/>
              <a:t>Citric acid cycle</a:t>
            </a:r>
          </a:p>
          <a:p>
            <a:pPr lvl="1" eaLnBrk="1" hangingPunct="1"/>
            <a:r>
              <a:rPr lang="en-CA" sz="3200" smtClean="0"/>
              <a:t>Oxidative phosphorylation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Cell Respiration</a:t>
            </a: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most prevalent and efficient catabolic pathway for the production of ATP, in which oxygen is consumed as a reactant along with the organic fuel.</a:t>
            </a:r>
          </a:p>
        </p:txBody>
      </p:sp>
      <p:pic>
        <p:nvPicPr>
          <p:cNvPr id="3075" name="Picture 2" descr="c9x6cell-respi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611563"/>
            <a:ext cx="411321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>
                <a:ea typeface="+mj-ea"/>
              </a:rPr>
              <a:t>Biological Molecules and Cell Respiration</a:t>
            </a:r>
            <a:endParaRPr lang="en-CA" b="1" dirty="0">
              <a:ea typeface="+mj-ea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8507412" cy="2908300"/>
          </a:xfrm>
        </p:spPr>
        <p:txBody>
          <a:bodyPr/>
          <a:lstStyle/>
          <a:p>
            <a:pPr eaLnBrk="1" hangingPunct="1"/>
            <a:r>
              <a:rPr lang="en-CA" sz="2800" smtClean="0"/>
              <a:t>The biological molecules that can be consumed as fuel during cell respiration are carbohydrates, proteins and lipids.</a:t>
            </a:r>
          </a:p>
          <a:p>
            <a:pPr eaLnBrk="1" hangingPunct="1"/>
            <a:r>
              <a:rPr lang="en-CA" sz="2800" smtClean="0"/>
              <a:t>Carbohydrates is the molecules most often used because it is the easiest of the three organic molecules to metabolize.</a:t>
            </a:r>
          </a:p>
        </p:txBody>
      </p:sp>
      <p:pic>
        <p:nvPicPr>
          <p:cNvPr id="21507" name="Picture 5" descr="forp"/>
          <p:cNvPicPr>
            <a:picLocks noChangeAspect="1" noChangeArrowheads="1"/>
          </p:cNvPicPr>
          <p:nvPr/>
        </p:nvPicPr>
        <p:blipFill>
          <a:blip r:embed="rId2" cstate="print"/>
          <a:srcRect b="43008"/>
          <a:stretch>
            <a:fillRect/>
          </a:stretch>
        </p:blipFill>
        <p:spPr bwMode="auto">
          <a:xfrm>
            <a:off x="2987675" y="3933825"/>
            <a:ext cx="58166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Slow Oxidation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Cell respiration is often referred to as slow oxidation due to the fact that the organic molecule used as fuel for the metabolic pathway is slowly broken apart.</a:t>
            </a:r>
          </a:p>
          <a:p>
            <a:pPr eaLnBrk="1" hangingPunct="1"/>
            <a:r>
              <a:rPr lang="en-US" smtClean="0"/>
              <a:t>In slow oxidation, molecules are acted on by a series of enzymes and there are sequential reactions which break bonds one at a time to control the release of energy.</a:t>
            </a:r>
            <a:endParaRPr lang="en-CA" smtClean="0"/>
          </a:p>
          <a:p>
            <a:pPr eaLnBrk="1" hangingPunct="1"/>
            <a:endParaRPr lang="en-CA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2.8 (U2) ATP from cell respiration is immediately available as a source of energy in the cell.</a:t>
            </a:r>
            <a:r>
              <a:rPr lang="en-US" sz="4000" smtClean="0"/>
              <a:t> </a:t>
            </a:r>
            <a:endParaRPr lang="en-CA" sz="4000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pitchFamily="34" charset="0"/>
              <a:buNone/>
            </a:pPr>
            <a:r>
              <a:rPr lang="en-CA" sz="2800" smtClean="0"/>
              <a:t>The three main types of cell activities that require</a:t>
            </a:r>
          </a:p>
          <a:p>
            <a:pPr marL="609600" indent="-609600" eaLnBrk="1" hangingPunct="1">
              <a:buFont typeface="Arial" pitchFamily="34" charset="0"/>
              <a:buNone/>
            </a:pPr>
            <a:r>
              <a:rPr lang="en-CA" sz="2800" smtClean="0"/>
              <a:t>energy in the form of ATP are:</a:t>
            </a:r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en-CA" sz="2800" smtClean="0"/>
              <a:t>The synthesis of large molecules such as DNA, RNA and proteins.</a:t>
            </a:r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en-CA" sz="2800" smtClean="0"/>
              <a:t>Active transport: the pumping of molecules or ions across the cell membrane.</a:t>
            </a:r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en-CA" sz="2800" smtClean="0"/>
              <a:t>The movement of materials such as chromosomes and vesicles inside the cell, or the contraction of protein fibres in muscle cells.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Advantages of using ATP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/>
              <a:t>ATP is produced in cell respiration by attaching a phosphate molecule to ADP. 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Once ATP is made the energy is immediately available by splitting ATP into ADP and phosphate. 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Both products can be used again in cell respiration to produce more ATP.  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Energy is lost as heat and this is why we need a continual supply of ATP. </a:t>
            </a:r>
          </a:p>
          <a:p>
            <a:pPr eaLnBrk="1" hangingPunct="1">
              <a:lnSpc>
                <a:spcPct val="90000"/>
              </a:lnSpc>
            </a:pPr>
            <a:endParaRPr lang="en-CA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2.8 (U3) Anaerobic cell respiration gives a small yield of ATP from glucose.</a:t>
            </a:r>
            <a:r>
              <a:rPr lang="en-US" sz="4000" smtClean="0"/>
              <a:t> </a:t>
            </a:r>
            <a:endParaRPr lang="en-CA" sz="4000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z="2800" smtClean="0"/>
              <a:t>During anaerobic cell respiration, glucose is broken down without the use of oxygen and the yield of ATP is relatively small. This can be useful in the following situations:</a:t>
            </a:r>
          </a:p>
          <a:p>
            <a:pPr eaLnBrk="1" hangingPunct="1"/>
            <a:r>
              <a:rPr lang="en-CA" sz="2800" smtClean="0"/>
              <a:t>When a short, rapid burst of ATP is required.</a:t>
            </a:r>
          </a:p>
          <a:p>
            <a:pPr eaLnBrk="1" hangingPunct="1"/>
            <a:r>
              <a:rPr lang="en-CA" sz="2800" smtClean="0"/>
              <a:t>When respiring cells run out of oxygen</a:t>
            </a:r>
          </a:p>
          <a:p>
            <a:pPr eaLnBrk="1" hangingPunct="1"/>
            <a:r>
              <a:rPr lang="en-CA" sz="2800" smtClean="0"/>
              <a:t>When cells are in an environment that is deficient in oxygen (i.e., waterlogged soils). </a:t>
            </a:r>
          </a:p>
          <a:p>
            <a:pPr eaLnBrk="1" hangingPunct="1"/>
            <a:endParaRPr lang="en-CA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Anaerobic Respiration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Humans primarily respire aerobically but will revert to anaerobic when required.   Organisms that primarily respire anaerobically are referred to as anaerobes and this process is also known as fermentation.</a:t>
            </a:r>
            <a:endParaRPr lang="en-CA" sz="3000" smtClean="0"/>
          </a:p>
          <a:p>
            <a:pPr eaLnBrk="1" hangingPunct="1">
              <a:lnSpc>
                <a:spcPct val="90000"/>
              </a:lnSpc>
            </a:pPr>
            <a:r>
              <a:rPr lang="en-CA" sz="3000" smtClean="0"/>
              <a:t>The process are different in humans and yeast. Although both begin with a glucose molecule, the products are different. </a:t>
            </a:r>
          </a:p>
          <a:p>
            <a:pPr eaLnBrk="1" hangingPunct="1">
              <a:lnSpc>
                <a:spcPct val="90000"/>
              </a:lnSpc>
            </a:pPr>
            <a:r>
              <a:rPr lang="en-CA" sz="3000" smtClean="0"/>
              <a:t>Also, the products from both pathways are toxic in large amounts so they must be removed from the cells.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Anaerobic Respiration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There are two main anaerobic pathways, </a:t>
            </a:r>
            <a:r>
              <a:rPr lang="en-US" b="1" smtClean="0"/>
              <a:t>lactic acid fermentation (animals)</a:t>
            </a:r>
            <a:r>
              <a:rPr lang="en-US" smtClean="0"/>
              <a:t> and </a:t>
            </a:r>
            <a:r>
              <a:rPr lang="en-US" b="1" smtClean="0"/>
              <a:t>alcoholic fermentation (yeast &amp; plants)</a:t>
            </a:r>
            <a:r>
              <a:rPr lang="en-US" smtClean="0"/>
              <a:t>.</a:t>
            </a:r>
            <a:endParaRPr lang="en-CA" smtClean="0"/>
          </a:p>
          <a:p>
            <a:pPr eaLnBrk="1" hangingPunct="1">
              <a:buFont typeface="Arial" pitchFamily="34" charset="0"/>
              <a:buNone/>
            </a:pPr>
            <a:endParaRPr lang="en-CA" smtClean="0"/>
          </a:p>
        </p:txBody>
      </p:sp>
      <p:pic>
        <p:nvPicPr>
          <p:cNvPr id="27651" name="Picture 2" descr="cellul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936875"/>
            <a:ext cx="4786312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alcfe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133600"/>
            <a:ext cx="7316787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Alcoholic Fermentation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Lactic Acid Fermentation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Organisms that mainly use aerobic respiration can occasionally find themselves in a situation where there is not enough oxygen to continue on the aerobic pathway.  This often occurs if someone is pushing their body beyond their normal exercise routine.</a:t>
            </a:r>
            <a:endParaRPr lang="en-CA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In this situation the respiration pathway converts to anaerobic.  Due to the lack of oxygen, after glycolysis is completed the pyruvate molecules are converted into lactic acid ( </a:t>
            </a:r>
            <a:r>
              <a:rPr lang="en-CA" b="1" dirty="0" smtClean="0">
                <a:ea typeface="+mn-ea"/>
              </a:rPr>
              <a:t>C</a:t>
            </a:r>
            <a:r>
              <a:rPr lang="en-CA" b="1" baseline="-25000" dirty="0" smtClean="0">
                <a:ea typeface="+mn-ea"/>
              </a:rPr>
              <a:t>3</a:t>
            </a:r>
            <a:r>
              <a:rPr lang="en-CA" b="1" dirty="0" smtClean="0">
                <a:ea typeface="+mn-ea"/>
              </a:rPr>
              <a:t>H</a:t>
            </a:r>
            <a:r>
              <a:rPr lang="en-CA" b="1" baseline="-25000" dirty="0" smtClean="0">
                <a:ea typeface="+mn-ea"/>
              </a:rPr>
              <a:t>6</a:t>
            </a:r>
            <a:r>
              <a:rPr lang="en-CA" b="1" dirty="0" smtClean="0">
                <a:ea typeface="+mn-ea"/>
              </a:rPr>
              <a:t>O</a:t>
            </a:r>
            <a:r>
              <a:rPr lang="en-CA" b="1" baseline="-25000" dirty="0" smtClean="0">
                <a:ea typeface="+mn-ea"/>
              </a:rPr>
              <a:t>3  </a:t>
            </a:r>
            <a:r>
              <a:rPr lang="en-CA" b="1" dirty="0" smtClean="0">
                <a:ea typeface="+mn-ea"/>
              </a:rPr>
              <a:t>) </a:t>
            </a:r>
            <a:r>
              <a:rPr lang="en-CA" b="1" baseline="-25000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molecules.  </a:t>
            </a:r>
            <a:endParaRPr lang="en-CA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CA" dirty="0">
              <a:ea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Lactic Acid Fermentation</a:t>
            </a:r>
          </a:p>
        </p:txBody>
      </p:sp>
      <p:pic>
        <p:nvPicPr>
          <p:cNvPr id="30722" name="Picture 2" descr="lactfe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7275512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Adenosine Triphosphate (ATP) 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An adenine containing nucleoside triphosphate that releases free energy when its phosphate bonds are hydrolyzed.  This energy is used to drive endergonic reactions in cells.</a:t>
            </a:r>
          </a:p>
        </p:txBody>
      </p:sp>
      <p:pic>
        <p:nvPicPr>
          <p:cNvPr id="4099" name="Picture 2" descr="at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4437063"/>
            <a:ext cx="36242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at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916363"/>
            <a:ext cx="2663825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2.8 (U4) Aerobic cell respiration requires oxygen and gives a large yield of ATP from glucose.</a:t>
            </a:r>
            <a:r>
              <a:rPr lang="en-US" sz="4000" smtClean="0"/>
              <a:t> </a:t>
            </a:r>
            <a:endParaRPr lang="en-CA" sz="4000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mtClean="0"/>
              <a:t>If oxygen is available in cells then the glucose molecules can be further broken down in aerobic respiration.  It involves two more pathways (Krebs cycle and electron transport chain) and yields a much larger amount of ATP.  </a:t>
            </a:r>
          </a:p>
          <a:p>
            <a:pPr>
              <a:lnSpc>
                <a:spcPct val="90000"/>
              </a:lnSpc>
            </a:pPr>
            <a:r>
              <a:rPr lang="en-CA" smtClean="0"/>
              <a:t>Anaerobic respiration can only yield 2 ATP but aerobic respiration can yield more than 30 ATP molecules from every glucose molecule.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>
                <a:ea typeface="+mj-ea"/>
              </a:rPr>
              <a:t>End Products of Aerobic Respiration</a:t>
            </a:r>
            <a:endParaRPr lang="en-CA" b="1" dirty="0">
              <a:ea typeface="+mj-ea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Unlike anaerobic respiration, aerobic respiration completely breaks down or oxidizes glucose molecules and the end products are </a:t>
            </a:r>
            <a:r>
              <a:rPr lang="en-US" b="1" smtClean="0"/>
              <a:t>ATP, carbon dioxide</a:t>
            </a:r>
            <a:r>
              <a:rPr lang="en-US" smtClean="0"/>
              <a:t> and </a:t>
            </a:r>
            <a:r>
              <a:rPr lang="en-US" b="1" smtClean="0"/>
              <a:t>water.</a:t>
            </a:r>
          </a:p>
          <a:p>
            <a:pPr eaLnBrk="1" hangingPunct="1"/>
            <a:r>
              <a:rPr lang="en-US" smtClean="0"/>
              <a:t>Aerobic respiration can produce about 34-36 molecules of ATP for every one glucose molecule.</a:t>
            </a:r>
            <a:endParaRPr lang="en-CA" smtClean="0"/>
          </a:p>
          <a:p>
            <a:pPr eaLnBrk="1" hangingPunct="1">
              <a:buFont typeface="Arial" pitchFamily="34" charset="0"/>
              <a:buNone/>
            </a:pPr>
            <a:endParaRPr lang="en-CA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Oxidation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4713288"/>
          </a:xfrm>
        </p:spPr>
        <p:txBody>
          <a:bodyPr/>
          <a:lstStyle/>
          <a:p>
            <a:pPr eaLnBrk="1" hangingPunct="1"/>
            <a:r>
              <a:rPr lang="en-CA" smtClean="0"/>
              <a:t>The loss of electrons from a substance involved in a redox reaction (transfer of electrons from one reactant to another).</a:t>
            </a:r>
          </a:p>
        </p:txBody>
      </p:sp>
      <p:pic>
        <p:nvPicPr>
          <p:cNvPr id="5123" name="Picture 2" descr="http://members.chello.nl/r.kuijt/images/en_oxidation_re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997200"/>
            <a:ext cx="49434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Reduction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addition of electrons to a substance involved in a redox reaction.</a:t>
            </a:r>
          </a:p>
        </p:txBody>
      </p:sp>
      <p:pic>
        <p:nvPicPr>
          <p:cNvPr id="6147" name="Picture 2" descr="http://members.chello.nl/r.kuijt/images/en_oxidation_re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852738"/>
            <a:ext cx="49434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CA" b="1" smtClean="0"/>
              <a:t>Glycolysis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The splitting of glucose into pyruvate.  Glycolysis is the one metabolic pathway that occurs in all living cells, serving as the starting point for fermentation and aerobic respiration.</a:t>
            </a:r>
          </a:p>
        </p:txBody>
      </p:sp>
      <p:pic>
        <p:nvPicPr>
          <p:cNvPr id="7171" name="Content Placeholder 6" descr="glycolysis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89438" y="476250"/>
            <a:ext cx="4649787" cy="5976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Pyruvate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Pyruvate is an oxidized three carbon sugar.  During glycolysis, glucose is split into two three carbon sugars which are then oxidized to form two pyruvate molecules.</a:t>
            </a:r>
          </a:p>
        </p:txBody>
      </p:sp>
      <p:pic>
        <p:nvPicPr>
          <p:cNvPr id="8195" name="Picture 2" descr="http://www.biology.arizona.edu/biochemistry/problem_sets/aa/Graphics/ChemStructSM/Pyruva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860800"/>
            <a:ext cx="31988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Anaerobic Respiration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CA" smtClean="0"/>
              <a:t>A cellular process that lacks oxygen.  It is a catabolic pathway that produces ATP and is also known as fermentation.</a:t>
            </a:r>
          </a:p>
        </p:txBody>
      </p:sp>
      <p:pic>
        <p:nvPicPr>
          <p:cNvPr id="9219" name="Picture 2" descr="http://leavingbio.net/RESPIRATION-(higher%20level)_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924175"/>
            <a:ext cx="4945063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Acetyl CoA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Acetyl coenzyme A; the entry compound for the citric acid cycle in cellular respiration, formed from a fragment of pyruvate attached to a coenzyme.</a:t>
            </a:r>
          </a:p>
        </p:txBody>
      </p:sp>
      <p:pic>
        <p:nvPicPr>
          <p:cNvPr id="10243" name="Picture 2" descr="http://wikipremed.com/image_science_archive_th/040301_th/272100_Acetyl-CoA-3D-balls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573463"/>
            <a:ext cx="377666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1119</Words>
  <Application>Microsoft Office PowerPoint</Application>
  <PresentationFormat>On-screen Show (4:3)</PresentationFormat>
  <Paragraphs>81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ＭＳ Ｐゴシック</vt:lpstr>
      <vt:lpstr>Calibri</vt:lpstr>
      <vt:lpstr>Office Theme</vt:lpstr>
      <vt:lpstr>Topic 2.8 Cell Respiration</vt:lpstr>
      <vt:lpstr>Cell Respiration</vt:lpstr>
      <vt:lpstr>Adenosine Triphosphate (ATP) </vt:lpstr>
      <vt:lpstr>Oxidation</vt:lpstr>
      <vt:lpstr>Reduction</vt:lpstr>
      <vt:lpstr>Glycolysis</vt:lpstr>
      <vt:lpstr>Pyruvate</vt:lpstr>
      <vt:lpstr>Anaerobic Respiration</vt:lpstr>
      <vt:lpstr>Acetyl CoA</vt:lpstr>
      <vt:lpstr>Fermentation</vt:lpstr>
      <vt:lpstr>Alcohol Fermentation</vt:lpstr>
      <vt:lpstr>Lactic acid fermentation</vt:lpstr>
      <vt:lpstr>Aerobic respiration</vt:lpstr>
      <vt:lpstr>Citric acid cycle</vt:lpstr>
      <vt:lpstr>NAD+</vt:lpstr>
      <vt:lpstr>Oxidative phosphorylation</vt:lpstr>
      <vt:lpstr>2.8 (U1) Cell respiration is the controlled release of energy from organic compounds to produce ATP.</vt:lpstr>
      <vt:lpstr>Slide 18</vt:lpstr>
      <vt:lpstr>Cell Respiration Pathways</vt:lpstr>
      <vt:lpstr>Biological Molecules and Cell Respiration</vt:lpstr>
      <vt:lpstr>Slow Oxidation</vt:lpstr>
      <vt:lpstr>2.8 (U2) ATP from cell respiration is immediately available as a source of energy in the cell. </vt:lpstr>
      <vt:lpstr>Advantages of using ATP</vt:lpstr>
      <vt:lpstr>2.8 (U3) Anaerobic cell respiration gives a small yield of ATP from glucose. </vt:lpstr>
      <vt:lpstr>Anaerobic Respiration</vt:lpstr>
      <vt:lpstr>Anaerobic Respiration</vt:lpstr>
      <vt:lpstr>Alcoholic Fermentation</vt:lpstr>
      <vt:lpstr>Lactic Acid Fermentation</vt:lpstr>
      <vt:lpstr>Lactic Acid Fermentation</vt:lpstr>
      <vt:lpstr>2.8 (U4) Aerobic cell respiration requires oxygen and gives a large yield of ATP from glucose. </vt:lpstr>
      <vt:lpstr>End Products of Aerobic Respiration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3.7 Cell Respiration</dc:title>
  <cp:lastModifiedBy>LISDUser</cp:lastModifiedBy>
  <cp:revision>50</cp:revision>
  <dcterms:created xsi:type="dcterms:W3CDTF">2010-10-27T00:04:30Z</dcterms:created>
  <dcterms:modified xsi:type="dcterms:W3CDTF">2015-10-20T19:19:53Z</dcterms:modified>
</cp:coreProperties>
</file>